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slideLayout" Target="../slideLayouts/slideLayout20.xml"/><Relationship Id="rId7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png"/><Relationship Id="rId6" Type="http://schemas.openxmlformats.org/officeDocument/2006/relationships/slideLayout" Target="../slideLayouts/slideLayout23.xml"/><Relationship Id="rId7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Predicting Used Car Prices with ML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strategic approach to revolutionising trade-in valuations through machine learning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278237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Yuri Rocha Braga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3667"/>
            <a:ext cx="509373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Engineered Features Overview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2592586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Vehicle Age 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424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Calculated from the difference between the current year and the vehicle's manufacturing year.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846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Captures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depreciation effect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older cars tend to be cheaper.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26800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Mileage per Year 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mileage_per_year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766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Derived by dividing total mileage by vehicle age.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8188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Highlights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vehicle usage intensity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useful for understanding wear and predicting maintenance needs.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261015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Luxury Brand 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is_luxury_brand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7108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Binary feature indicating whether the brand is classified as luxury.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1530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capture 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brand-driven pricing dynamics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4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Correlation Matrix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68880"/>
            <a:ext cx="5020985" cy="43406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75797" y="2293025"/>
            <a:ext cx="7468314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Year vs Age (-1.00)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Perfect negative correlation — newer cars are younger.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375797" y="3279338"/>
            <a:ext cx="7468314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 vs Price (-0.38)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Older vehicles tend to have lower prices.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75797" y="4265652"/>
            <a:ext cx="7468314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Year vs Price (0.38)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Newer cars generally cost more.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75797" y="5251966"/>
            <a:ext cx="7468314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Kilometre vs Price (-0.18)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Slight negative correlation — higher mileage slightly reduces price.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70390"/>
            <a:ext cx="6244709" cy="3888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1764625"/>
            <a:ext cx="487049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Scatter Plot: Car Age vs Price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599521" y="24167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downward trend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As car age increases, price generally drops.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32218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Steep decline in early years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New cars lose value quickly.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02693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Price stabilizes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After ~20 years, prices flatten with some scattered outliers (e.g., collectibles or niche models).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519493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Outliers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Some very old or young cars are priced unusually high — possibly luxury or classic cars.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61248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4291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24291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baseline model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39927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Histogram Gradient Boosting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39927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Efficient, high accuracy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3187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RidgeCV Meta-Learner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31871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R²: 0.765, RMSE: 0.38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918" y="1818203"/>
            <a:ext cx="6180773" cy="46476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8445" y="724257"/>
            <a:ext cx="3668911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Comparison: RMSE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7558445" y="1279446"/>
            <a:ext cx="6403658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HistGradientBoosting performed slightly better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a lower RMSE (~0.38).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558445" y="1964888"/>
            <a:ext cx="640365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RMSE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was close, but marginally higher.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558445" y="2447687"/>
            <a:ext cx="640365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Hyperparameters: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58445" y="2930485"/>
            <a:ext cx="640365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58445" y="3306961"/>
            <a:ext cx="640365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n_estimators</a:t>
            </a:r>
            <a:pPr algn="l" lvl="1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443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558445" y="3691057"/>
            <a:ext cx="640365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max_depth</a:t>
            </a:r>
            <a:pPr algn="l" lvl="1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None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58445" y="4075152"/>
            <a:ext cx="640365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min_samples_split</a:t>
            </a:r>
            <a:pPr algn="l" lvl="1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9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558445" y="4459248"/>
            <a:ext cx="640365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min_samples_leaf</a:t>
            </a:r>
            <a:pPr algn="l" lvl="1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2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558445" y="4843343"/>
            <a:ext cx="640365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HistGradientBoosting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58445" y="5219819"/>
            <a:ext cx="640365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learning_rate</a:t>
            </a:r>
            <a:pPr algn="l" lvl="1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0.081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558445" y="5603915"/>
            <a:ext cx="640365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max_depth</a:t>
            </a:r>
            <a:pPr algn="l" lvl="1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8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7558445" y="5988010"/>
            <a:ext cx="640365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72525"/>
                </a:solidFill>
                <a:highlight>
                  <a:srgbClr val="DADB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max_iter</a:t>
            </a:r>
            <a:pPr algn="l" lvl="1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420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558445" y="6478429"/>
            <a:ext cx="6403658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RMSE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0.38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R²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0.765 → Good predictive power.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7558445" y="7270194"/>
            <a:ext cx="640365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5355"/>
            <a:ext cx="9979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Live vs. Predicted Price Comparison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97762"/>
            <a:ext cx="13042821" cy="2979420"/>
          </a:xfrm>
          <a:prstGeom prst="roundRect">
            <a:avLst>
              <a:gd name="adj" fmla="val 319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10538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2249091"/>
            <a:ext cx="11279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617589" y="2249091"/>
            <a:ext cx="23982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Vehicle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477113" y="2249091"/>
            <a:ext cx="23995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Predicted Price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337947" y="2249091"/>
            <a:ext cx="23995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Actual Price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198781" y="2249091"/>
            <a:ext cx="24033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Error (%)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275570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2899410"/>
            <a:ext cx="11279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617589" y="2899410"/>
            <a:ext cx="23982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Altima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477113" y="2899410"/>
            <a:ext cx="23995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$16,503.01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337947" y="2899410"/>
            <a:ext cx="23995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$16,634.00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198781" y="2899410"/>
            <a:ext cx="24033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0.8%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340602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3549729"/>
            <a:ext cx="11279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2617589" y="3549729"/>
            <a:ext cx="23982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2018 BMW i3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477113" y="3549729"/>
            <a:ext cx="23995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$17,709.94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337947" y="3549729"/>
            <a:ext cx="23995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$16,995.00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198781" y="3549729"/>
            <a:ext cx="24033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4.2%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4056340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343" y="4200049"/>
            <a:ext cx="11279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2617589" y="4200049"/>
            <a:ext cx="23982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2017 Hyundai Tucson Eco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5477113" y="4200049"/>
            <a:ext cx="23995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$11,559.95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8337947" y="4200049"/>
            <a:ext cx="23995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$13,391.00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1198781" y="4200049"/>
            <a:ext cx="24033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13.7%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93790" y="53323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Range of error: 0.8% (best) → 13.7% (worst)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93790" y="59503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error: ~6.2%kee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793790" y="656844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takeaway: In real-world listings, the tool hits within ±10% of market price most of the time—proof of concept for live trade-in scenarios.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39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Prediction Accuracy: 99.2% of Actual Price (0.8% Error)</a:t>
            </a:r>
            <a:endParaRPr lang="en-US" sz="1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37172"/>
            <a:ext cx="5418653" cy="477738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137172"/>
            <a:ext cx="3667006" cy="46192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3149"/>
            <a:ext cx="66524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Prediction Accuracy: 95.79% of Actual Price (4.2% Error)</a:t>
            </a:r>
            <a:endParaRPr lang="en-US" sz="1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01203"/>
            <a:ext cx="5053132" cy="47940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07310" y="1383149"/>
            <a:ext cx="5836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310" y="2001203"/>
            <a:ext cx="4334828" cy="47665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32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Prediction Accuracy: 86.3% of Actual Price (13.7% Error)</a:t>
            </a:r>
            <a:endParaRPr lang="en-US" sz="1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86451"/>
            <a:ext cx="4826318" cy="418873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280" y="2086451"/>
            <a:ext cx="3641765" cy="43118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43280" y="6653451"/>
            <a:ext cx="5700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69565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 Architecture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 Model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Serialized with joblib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FastAPI 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/predict endpoint serving results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Streamlit Frontend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User-friendly interface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Deployment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infrastructure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23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559135"/>
            <a:ext cx="51387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Predictive tool for trade-in valuations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4049554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pricing decisions in under 5 seconds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7003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194119" y="3559135"/>
            <a:ext cx="30447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Stacked ML Ensemble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194119" y="4049554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RF + HGBR + RidgeCV with 76.5% accuracy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30906" y="4943951"/>
            <a:ext cx="38501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FastAPI + Streamlit Solution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530906" y="543437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through 11 Agile Scrum sprints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57003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194119" y="4943951"/>
            <a:ext cx="38515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Significant Business Impact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194119" y="543437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+€400k/month for 200-car dealership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9590" y="417552"/>
            <a:ext cx="4852392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Results &amp; Business Impact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29590" y="1192887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&lt;5sec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3626168" y="1881307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Appraisal Time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29590" y="2208490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Down from 15 minutes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529590" y="2980015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+20%</a:t>
            </a:r>
            <a:endParaRPr lang="en-US" sz="3900" dirty="0"/>
          </a:p>
        </p:txBody>
      </p:sp>
      <p:sp>
        <p:nvSpPr>
          <p:cNvPr id="8" name="Text 5"/>
          <p:cNvSpPr/>
          <p:nvPr/>
        </p:nvSpPr>
        <p:spPr>
          <a:xfrm>
            <a:off x="3626168" y="3668435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Conversion Rate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29590" y="3995618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More completed sales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29590" y="4767143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+40</a:t>
            </a:r>
            <a:endParaRPr lang="en-US" sz="3900" dirty="0"/>
          </a:p>
        </p:txBody>
      </p:sp>
      <p:sp>
        <p:nvSpPr>
          <p:cNvPr id="11" name="Text 8"/>
          <p:cNvSpPr/>
          <p:nvPr/>
        </p:nvSpPr>
        <p:spPr>
          <a:xfrm>
            <a:off x="3626168" y="5455563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Extra Deals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29590" y="5782747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Additional monthly transactions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529590" y="6554272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€400K</a:t>
            </a:r>
            <a:endParaRPr lang="en-US" sz="3900" dirty="0"/>
          </a:p>
        </p:txBody>
      </p:sp>
      <p:sp>
        <p:nvSpPr>
          <p:cNvPr id="14" name="Text 11"/>
          <p:cNvSpPr/>
          <p:nvPr/>
        </p:nvSpPr>
        <p:spPr>
          <a:xfrm>
            <a:off x="3626168" y="7242691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Monthly Profit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29590" y="7569875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200-car dealership</a:t>
            </a:r>
            <a:endParaRPr lang="en-US" sz="11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71997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&amp; Future Plans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Trade-offs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 vs. web components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Sample size limitation (20k rows)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edge case handling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Roadmap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component version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expansion (100k+ rows)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features: condition, location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Regulatory compliance updates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13895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Lightweight ML Tool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Tailored for dealership needs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52377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Strong Performance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 integration, immediate ROI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085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SaaS-Ready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Customizable, scalable solution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29340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 Available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GitHub: bragayuri/strategic-thinking-ca-1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520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Yuri Braga | sba24328 | Strategic Thinking | May 15th, 2025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71778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Problem &amp; Goals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54449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Manual pricing is slow and inconsistent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process lacks standardization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31061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Promote sustainability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Extends car lifespans through accurate valuation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928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transparency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appraisals build trust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30526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Increased profitability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Maximize returns in growing market (+10% CAGR)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0893"/>
            <a:ext cx="71899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Plan - Agile Scrum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479834"/>
            <a:ext cx="30480" cy="370082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71974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479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522339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25577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Sprints 1-5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304811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pipeline &amp; modeling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760012" y="41045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90" y="386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3907155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3942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Sprints 6-8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669411" y="443293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+ UI development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760012" y="548937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6" name="Shape 11"/>
          <p:cNvSpPr/>
          <p:nvPr/>
        </p:nvSpPr>
        <p:spPr>
          <a:xfrm>
            <a:off x="6280190" y="52494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291971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5327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Sprints 9-11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69411" y="581775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 + testing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6280190" y="64358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Tools: Notion (Kanban), GitHub, FastAPI, Streamlit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6625"/>
            <a:ext cx="67857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Understanding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75566"/>
            <a:ext cx="4196358" cy="2127290"/>
          </a:xfrm>
          <a:prstGeom prst="roundRect">
            <a:avLst>
              <a:gd name="adj" fmla="val 447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810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Accurate Pricing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30041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Builds trust + increases conversion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510551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decisions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575566"/>
            <a:ext cx="4196358" cy="2127290"/>
          </a:xfrm>
          <a:prstGeom prst="roundRect">
            <a:avLst>
              <a:gd name="adj" fmla="val 447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3810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Instant Appraisals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430041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 5 seconds per vehicle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451396" y="474261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Eliminates wait time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575566"/>
            <a:ext cx="4196358" cy="2127290"/>
          </a:xfrm>
          <a:prstGeom prst="roundRect">
            <a:avLst>
              <a:gd name="adj" fmla="val 447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4568" y="3810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Integration-Ready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4568" y="430041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CRM/SaaS compatible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4568" y="474261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architecture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SWOT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Strengths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High-accuracy stack model, API-ready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Weaknesses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20k sample limits edge-case generalization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Opportunities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White-label SaaS tool, CRM integration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5655945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Threats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competition, evolving AI regulations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Methodology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300996" y="3042999"/>
            <a:ext cx="33914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Business Understanding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Defining dealership needs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engineering + cleaning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Stacked ensemble approach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FastAPI + Streamlit implementation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2841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Exploration (EDA)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Price Distribution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Right-skewed, removed outliers below €1000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Correlations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 (-0.62), mileage (-0.58) strongly affect price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Age, mileage/year, luxury brand flag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60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Exploratory Data Analysis: Key Feature Distributions</a:t>
            </a:r>
            <a:endParaRPr lang="en-US" sz="1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69212"/>
            <a:ext cx="3956804" cy="345757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28" y="2269212"/>
            <a:ext cx="3978116" cy="3486983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67" y="2269212"/>
            <a:ext cx="3978116" cy="339447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4705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2"/>
          <p:cNvSpPr/>
          <p:nvPr/>
        </p:nvSpPr>
        <p:spPr>
          <a:xfrm>
            <a:off x="7599521" y="64705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2025-05-15T08:45:53Z</dcterms:created>
  <dcterms:modified xsi:type="dcterms:W3CDTF">2025-05-15T08:45:53Z</dcterms:modified>
</cp:coreProperties>
</file>